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3"/>
  </p:sldMasterIdLst>
  <p:notesMasterIdLst>
    <p:notesMasterId r:id="rId4"/>
  </p:notesMasterIdLst>
  <p:handoutMasterIdLst>
    <p:handoutMasterId r:id="rId5"/>
  </p:handoutMasterIdLst>
  <p:sldIdLst>
    <p:sldId id="256" r:id="rId11"/>
    <p:sldId id="257" r:id="rId12"/>
    <p:sldId id="258" r:id="rId13"/>
    <p:sldId id="259" r:id="rId14"/>
    <p:sldId id="260" r:id="rId15"/>
    <p:sldId id="261" r:id="rId16"/>
    <p:sldId id="262" r:id="rId17"/>
    <p:sldId id="263" r:id="rId18"/>
    <p:sldId id="264" r:id="rId19"/>
    <p:sldId id="265" r:id="rId20"/>
    <p:sldId id="266" r:id="rId21"/>
    <p:sldId id="267" r:id="rId22"/>
    <p:sldId id="268" r:id="rId23"/>
    <p:sldId id="269" r:id="rId24"/>
    <p:sldId id="270" r:id="rId25"/>
    <p:sldId id="271" r:id="rId26"/>
    <p:sldId id="272" r:id="rId27"/>
    <p:sldId id="273" r:id="rId28"/>
    <p:sldId id="274" r:id="rId29"/>
    <p:sldId id="275" r:id="rId30"/>
    <p:sldId id="276" r:id="rId31"/>
    <p:sldId id="277" r:id="rId32"/>
    <p:sldId id="278" r:id="rId33"/>
    <p:sldId id="279" r:id="rId34"/>
    <p:sldId id="280" r:id="rId35"/>
    <p:sldId id="281" r:id="rId36"/>
    <p:sldId id="282" r:id="rId37"/>
    <p:sldId id="283" r:id="rId38"/>
    <p:sldId id="284" r:id="rId39"/>
    <p:sldId id="285" r:id="rId40"/>
    <p:sldId id="286" r:id="rId41"/>
    <p:sldId id="287" r:id="rId42"/>
    <p:sldId id="288" r:id="rId43"/>
    <p:sldId id="289" r:id="rId44"/>
    <p:sldId id="290" r:id="rId45"/>
    <p:sldId id="291" r:id="rId46"/>
    <p:sldId id="292" r:id="rId47"/>
    <p:sldId id="293" r:id="rId48"/>
    <p:sldId id="294" r:id="rId49"/>
    <p:sldId id="295" r:id="rId50"/>
    <p:sldId id="296" r:id="rId51"/>
    <p:sldId id="297" r:id="rId52"/>
    <p:sldId id="298" r:id="rId53"/>
    <p:sldId id="299" r:id="rId54"/>
    <p:sldId id="300" r:id="rId55"/>
    <p:sldId id="301" r:id="rId56"/>
    <p:sldId id="302" r:id="rId57"/>
    <p:sldId id="303" r:id="rId58"/>
    <p:sldId id="304" r:id="rId59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E77"/>
    <a:srgbClr val="00417E"/>
    <a:srgbClr val="CCD9E5"/>
    <a:srgbClr val="001D41"/>
    <a:srgbClr val="00407A"/>
    <a:srgbClr val="1D8DB0"/>
    <a:srgbClr val="2F4D5D"/>
    <a:srgbClr val="DCE7F0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923DD4-0D8F-42BF-03D6-502415FC1AAF}" v="2" dt="2024-10-09T09:54:02.751"/>
    <p1510:client id="{CA0D525A-2713-A843-8F3B-3627E917FE48}" v="41" dt="2024-10-07T17:10:15.5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426" autoAdjust="0"/>
    <p:restoredTop sz="96241"/>
  </p:normalViewPr>
  <p:slideViewPr>
    <p:cSldViewPr snapToGrid="0" snapToObjects="1">
      <p:cViewPr varScale="1">
        <p:scale>
          <a:sx n="102" d="100"/>
          <a:sy n="102" d="100"/>
        </p:scale>
        <p:origin x="106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58" d="100"/>
          <a:sy n="158" d="100"/>
        </p:scale>
        <p:origin x="4240" y="208"/>
      </p:cViewPr>
      <p:guideLst/>
    </p:cSldViewPr>
  </p:notes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5" Type="http://schemas.openxmlformats.org/officeDocument/2006/relationships/handoutMaster" Target="handoutMasters/handoutMaster1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0" Type="http://schemas.microsoft.com/office/2015/10/relationships/revisionInfo" Target="revisionInfo.xml"/><Relationship Id="rId11" Type="http://schemas.openxmlformats.org/officeDocument/2006/relationships/slide" Target="slides/slide1.xml"/><Relationship Id="rId12" Type="http://schemas.openxmlformats.org/officeDocument/2006/relationships/slide" Target="slides/slide2.xml"/><Relationship Id="rId13" Type="http://schemas.openxmlformats.org/officeDocument/2006/relationships/slide" Target="slides/slide3.xml"/><Relationship Id="rId14" Type="http://schemas.openxmlformats.org/officeDocument/2006/relationships/slide" Target="slides/slide4.xml"/><Relationship Id="rId15" Type="http://schemas.openxmlformats.org/officeDocument/2006/relationships/slide" Target="slides/slide5.xml"/><Relationship Id="rId16" Type="http://schemas.openxmlformats.org/officeDocument/2006/relationships/slide" Target="slides/slide6.xml"/><Relationship Id="rId17" Type="http://schemas.openxmlformats.org/officeDocument/2006/relationships/slide" Target="slides/slide7.xml"/><Relationship Id="rId18" Type="http://schemas.openxmlformats.org/officeDocument/2006/relationships/slide" Target="slides/slide8.xml"/><Relationship Id="rId19" Type="http://schemas.openxmlformats.org/officeDocument/2006/relationships/slide" Target="slides/slide9.xml"/><Relationship Id="rId20" Type="http://schemas.openxmlformats.org/officeDocument/2006/relationships/slide" Target="slides/slide10.xml"/><Relationship Id="rId21" Type="http://schemas.openxmlformats.org/officeDocument/2006/relationships/slide" Target="slides/slide11.xml"/><Relationship Id="rId22" Type="http://schemas.openxmlformats.org/officeDocument/2006/relationships/slide" Target="slides/slide12.xml"/><Relationship Id="rId23" Type="http://schemas.openxmlformats.org/officeDocument/2006/relationships/slide" Target="slides/slide13.xml"/><Relationship Id="rId24" Type="http://schemas.openxmlformats.org/officeDocument/2006/relationships/slide" Target="slides/slide14.xml"/><Relationship Id="rId25" Type="http://schemas.openxmlformats.org/officeDocument/2006/relationships/slide" Target="slides/slide15.xml"/><Relationship Id="rId26" Type="http://schemas.openxmlformats.org/officeDocument/2006/relationships/slide" Target="slides/slide16.xml"/><Relationship Id="rId27" Type="http://schemas.openxmlformats.org/officeDocument/2006/relationships/slide" Target="slides/slide17.xml"/><Relationship Id="rId28" Type="http://schemas.openxmlformats.org/officeDocument/2006/relationships/slide" Target="slides/slide18.xml"/><Relationship Id="rId29" Type="http://schemas.openxmlformats.org/officeDocument/2006/relationships/slide" Target="slides/slide19.xml"/><Relationship Id="rId30" Type="http://schemas.openxmlformats.org/officeDocument/2006/relationships/slide" Target="slides/slide20.xml"/><Relationship Id="rId31" Type="http://schemas.openxmlformats.org/officeDocument/2006/relationships/slide" Target="slides/slide21.xml"/><Relationship Id="rId32" Type="http://schemas.openxmlformats.org/officeDocument/2006/relationships/slide" Target="slides/slide22.xml"/><Relationship Id="rId33" Type="http://schemas.openxmlformats.org/officeDocument/2006/relationships/slide" Target="slides/slide23.xml"/><Relationship Id="rId34" Type="http://schemas.openxmlformats.org/officeDocument/2006/relationships/slide" Target="slides/slide24.xml"/><Relationship Id="rId35" Type="http://schemas.openxmlformats.org/officeDocument/2006/relationships/slide" Target="slides/slide25.xml"/><Relationship Id="rId36" Type="http://schemas.openxmlformats.org/officeDocument/2006/relationships/slide" Target="slides/slide26.xml"/><Relationship Id="rId37" Type="http://schemas.openxmlformats.org/officeDocument/2006/relationships/slide" Target="slides/slide27.xml"/><Relationship Id="rId38" Type="http://schemas.openxmlformats.org/officeDocument/2006/relationships/slide" Target="slides/slide28.xml"/><Relationship Id="rId39" Type="http://schemas.openxmlformats.org/officeDocument/2006/relationships/slide" Target="slides/slide29.xml"/><Relationship Id="rId40" Type="http://schemas.openxmlformats.org/officeDocument/2006/relationships/slide" Target="slides/slide30.xml"/><Relationship Id="rId41" Type="http://schemas.openxmlformats.org/officeDocument/2006/relationships/slide" Target="slides/slide31.xml"/><Relationship Id="rId42" Type="http://schemas.openxmlformats.org/officeDocument/2006/relationships/slide" Target="slides/slide32.xml"/><Relationship Id="rId43" Type="http://schemas.openxmlformats.org/officeDocument/2006/relationships/slide" Target="slides/slide33.xml"/><Relationship Id="rId44" Type="http://schemas.openxmlformats.org/officeDocument/2006/relationships/slide" Target="slides/slide34.xml"/><Relationship Id="rId45" Type="http://schemas.openxmlformats.org/officeDocument/2006/relationships/slide" Target="slides/slide35.xml"/><Relationship Id="rId46" Type="http://schemas.openxmlformats.org/officeDocument/2006/relationships/slide" Target="slides/slide36.xml"/><Relationship Id="rId47" Type="http://schemas.openxmlformats.org/officeDocument/2006/relationships/slide" Target="slides/slide37.xml"/><Relationship Id="rId48" Type="http://schemas.openxmlformats.org/officeDocument/2006/relationships/slide" Target="slides/slide38.xml"/><Relationship Id="rId49" Type="http://schemas.openxmlformats.org/officeDocument/2006/relationships/slide" Target="slides/slide39.xml"/><Relationship Id="rId50" Type="http://schemas.openxmlformats.org/officeDocument/2006/relationships/slide" Target="slides/slide40.xml"/><Relationship Id="rId51" Type="http://schemas.openxmlformats.org/officeDocument/2006/relationships/slide" Target="slides/slide41.xml"/><Relationship Id="rId52" Type="http://schemas.openxmlformats.org/officeDocument/2006/relationships/slide" Target="slides/slide42.xml"/><Relationship Id="rId53" Type="http://schemas.openxmlformats.org/officeDocument/2006/relationships/slide" Target="slides/slide43.xml"/><Relationship Id="rId54" Type="http://schemas.openxmlformats.org/officeDocument/2006/relationships/slide" Target="slides/slide44.xml"/><Relationship Id="rId55" Type="http://schemas.openxmlformats.org/officeDocument/2006/relationships/slide" Target="slides/slide45.xml"/><Relationship Id="rId56" Type="http://schemas.openxmlformats.org/officeDocument/2006/relationships/slide" Target="slides/slide46.xml"/><Relationship Id="rId57" Type="http://schemas.openxmlformats.org/officeDocument/2006/relationships/slide" Target="slides/slide47.xml"/><Relationship Id="rId58" Type="http://schemas.openxmlformats.org/officeDocument/2006/relationships/slide" Target="slides/slide48.xml"/><Relationship Id="rId59" Type="http://schemas.openxmlformats.org/officeDocument/2006/relationships/slide" Target="slides/slide49.xml"/></Relationships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91CCF-F6FD-734B-854A-5BC033593B1E}" type="datetimeFigureOut">
              <a:rPr lang="nl-NL" smtClean="0"/>
              <a:t>3-11-2024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66214-DB21-4647-B5DA-0D17CA592867}" type="datetimeFigureOut">
              <a:rPr lang="nl-NL" smtClean="0"/>
              <a:t>3-11-2024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9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9"/>
            <a:ext cx="5283534" cy="1380672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  <p:pic>
        <p:nvPicPr>
          <p:cNvPr id="2" name="Afbeelding 1" descr="Afbeelding met hemel, wolk, boom, buitenshuis&#10;&#10;Automatisch gegenereerde beschrijving">
            <a:extLst>
              <a:ext uri="{FF2B5EF4-FFF2-40B4-BE49-F238E27FC236}">
                <a16:creationId xmlns:a16="http://schemas.microsoft.com/office/drawing/2014/main" id="{DA484900-A2DD-A037-AEFC-73FE156CB5B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080000" y="0"/>
            <a:ext cx="7298098" cy="6868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7594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atste pag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 descr="Afbeelding met tekst, schermopname, Elektrisch blauw, Lettertype&#10;&#10;Automatisch gegenereerde beschrijving">
            <a:extLst>
              <a:ext uri="{FF2B5EF4-FFF2-40B4-BE49-F238E27FC236}">
                <a16:creationId xmlns:a16="http://schemas.microsoft.com/office/drawing/2014/main" id="{6D73E500-2118-B683-D4F6-FD660F3537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3/11/2024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FE2941C-962B-DF96-2171-79EB623855A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30BFBC-409E-5CCF-F88E-7DCB964CFE77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5DFB17-DA44-2E6C-956F-837D5CF9A347}"/>
              </a:ext>
            </a:extLst>
          </p:cNvPr>
          <p:cNvSpPr txBox="1"/>
          <p:nvPr userDrawn="1"/>
        </p:nvSpPr>
        <p:spPr>
          <a:xfrm>
            <a:off x="9391896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7773784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3/11/2024</a:t>
            </a:fld>
            <a:endParaRPr lang="nl-NL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zonder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Afbeelding 12" descr="Afbeelding met schermopname, blauw, Elektrisch blauw, ontwerp&#10;&#10;Automatisch gegenereerde beschrijving">
            <a:extLst>
              <a:ext uri="{FF2B5EF4-FFF2-40B4-BE49-F238E27FC236}">
                <a16:creationId xmlns:a16="http://schemas.microsoft.com/office/drawing/2014/main" id="{B40E423F-CCF8-4A62-41BB-2C22CAC7497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272C2555-2A82-CBD8-F3D5-ECB725087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680400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2232000"/>
            <a:ext cx="11006400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3/11/2024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3/11/2024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1368000"/>
            <a:ext cx="11006402" cy="465670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A4D4271-ACDB-A14F-8429-E0287B1D2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680400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3/11/2024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1688675"/>
            <a:ext cx="11006402" cy="4363971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pic>
        <p:nvPicPr>
          <p:cNvPr id="11" name="Afbeelding 10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C5F47133-76D0-7365-C888-86F5F1E4FF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rcRect l="7150" t="5136" r="-7150" b="-3030"/>
          <a:stretch/>
        </p:blipFill>
        <p:spPr>
          <a:xfrm>
            <a:off x="0" y="0"/>
            <a:ext cx="8401050" cy="3672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67AFCF3-4166-1A2B-AFC2-DF8ABF0F0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1"/>
            <a:ext cx="11006401" cy="696988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9038E-4067-FD4F-B7DA-F6DA5F5270E5}" type="datetime1">
              <a:rPr lang="nl-BE" smtClean="0"/>
              <a:t>3/11/2024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553553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335979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3/11/2024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7" y="898071"/>
            <a:ext cx="37894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3/11/2024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Afbeelding 3" descr="Afbeelding met gras, buitenshuis, wolk, hemel&#10;&#10;Automatisch gegenereerde beschrijving">
            <a:extLst>
              <a:ext uri="{FF2B5EF4-FFF2-40B4-BE49-F238E27FC236}">
                <a16:creationId xmlns:a16="http://schemas.microsoft.com/office/drawing/2014/main" id="{AF8685C7-C8AA-C20D-CF42-440CFD72FAE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958150" y="1243013"/>
            <a:ext cx="565785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039108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68040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C33DDE8-63FF-C642-9F3A-0B773DD34821}" type="datetime1">
              <a:rPr lang="nl-BE" smtClean="0"/>
              <a:t>3/11/2024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49" r:id="rId2"/>
    <p:sldLayoutId id="2147483650" r:id="rId3"/>
    <p:sldLayoutId id="2147483664" r:id="rId4"/>
    <p:sldLayoutId id="2147483667" r:id="rId5"/>
    <p:sldLayoutId id="2147483665" r:id="rId6"/>
    <p:sldLayoutId id="2147483663" r:id="rId7"/>
    <p:sldLayoutId id="2147483661" r:id="rId8"/>
    <p:sldLayoutId id="2147483669" r:id="rId9"/>
    <p:sldLayoutId id="2147483666" r:id="rId10"/>
    <p:sldLayoutId id="2147483670" r:id="rId11"/>
    <p:sldLayoutId id="2147483651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Smith Kaart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0" y="3657600"/>
            <a:ext cx="45720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Oefening 5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0" y="557784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Jan Genoe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0" y="576072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December 2022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###### circuit van de eerste oplossing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### Oplossing 2: Bijplaatsen van een inductantie in serie</a:t>
            </a:r>
            <a:endParaRPr sz="3000" b="0" i="0">
              <a:latin typeface="Calibri"/>
            </a:endParaRPr>
          </a:p>
          <a:p>
            <a:endParaRPr sz="3000" b="0" i="0">
              <a:latin typeface="Calibri"/>
            </a:endParaRPr>
          </a:p>
          <a:p>
            <a:r>
              <a:rPr sz="3000" b="0" i="0">
                <a:latin typeface="Calibri"/>
              </a:rPr>
              <a:t>We plaatsen $\frac{Z_L}{Z_0}=2.2$ op de Smith kaart en we zoeken waar we de r=1 cirkel snijden in het onderste deel van de kaart.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###### Smith kaart van de tweede oplossing.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3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nameoutput_typetext</a:t>
            </a:r>
            <a:endParaRPr sz="30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###### circuit van de tweede oplossing.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### Oplossing 3: Bijplaatsen van een capaciteit in parallel</a:t>
            </a:r>
            <a:endParaRPr sz="3000" b="0" i="0">
              <a:latin typeface="Calibri"/>
            </a:endParaRPr>
          </a:p>
          <a:p>
            <a:endParaRPr sz="3000" b="0" i="0">
              <a:latin typeface="Calibri"/>
            </a:endParaRPr>
          </a:p>
          <a:p>
            <a:r>
              <a:rPr sz="3000" b="0" i="0">
                <a:latin typeface="Calibri"/>
              </a:rPr>
              <a:t>We plaatsen $\frac{Z_L}{Z_0}=2.2$ op de Smith kaart en we zoeken waar we de y=1 cirkel snijden in het bovenste deel van de kaart.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###### Smith kaart van de derde oplossing.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###### Smith kaart van de derde oplossing als admitantie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###### Berekening admittantie voor verschillende lengtes</a:t>
            </a:r>
            <a:endParaRPr sz="3000" b="0" i="0">
              <a:latin typeface="Calibri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14400" y="418795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&lt;p class="alert alert-success"&gt;</a:t>
            </a:r>
            <a:endParaRPr sz="3000" b="0" i="0">
              <a:latin typeface="Calibri"/>
            </a:endParaRPr>
          </a:p>
          <a:p>
            <a:r>
              <a:rPr sz="3000" b="0" i="0">
                <a:latin typeface="Calibri"/>
              </a:rPr>
              <a:t>De optimale condensatorwaarde in parallel wordt dus  4.3 pF en  de nodige lengte van de coax tussen de antenne en de aanpassing is 8.61 cm </a:t>
            </a:r>
            <a:endParaRPr sz="3000" b="0" i="0">
              <a:latin typeface="Calibri"/>
            </a:endParaRPr>
          </a:p>
          <a:p>
            <a:r>
              <a:rPr sz="3000" b="0" i="0">
                <a:latin typeface="Calibri"/>
              </a:rPr>
              <a:t>&lt;/p&gt;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###### circuit van de derde oplossing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 Smith Kaart Oefening 5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### Oplossing 4: Bijplaatsen van een spoel in parallel</a:t>
            </a:r>
            <a:endParaRPr sz="3000" b="0" i="0">
              <a:latin typeface="Calibri"/>
            </a:endParaRPr>
          </a:p>
          <a:p>
            <a:endParaRPr sz="3000" b="0" i="0">
              <a:latin typeface="Calibri"/>
            </a:endParaRPr>
          </a:p>
          <a:p>
            <a:r>
              <a:rPr sz="3000" b="0" i="0">
                <a:latin typeface="Calibri"/>
              </a:rPr>
              <a:t>We plaatsen $\frac{Z_0}{Z_L}=\frac{1}{2.2}$ op de Smith kaart en we zoeken waar we de y=1 cirkel snijden in het bovenste deel van de kaart.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###### Smith kaart van de vierde oplossing.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3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nameoutput_typetext</a:t>
            </a:r>
            <a:endParaRPr sz="30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Box 3"/>
          <p:cNvSpPr txBox="1"/>
          <p:nvPr/>
        </p:nvSpPr>
        <p:spPr>
          <a:xfrm>
            <a:off x="914400" y="418795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&lt;p class="alert alert-success"&gt;</a:t>
            </a:r>
            <a:endParaRPr sz="3000" b="0" i="0">
              <a:latin typeface="Calibri"/>
            </a:endParaRPr>
          </a:p>
          <a:p>
            <a:r>
              <a:rPr sz="3000" b="0" i="0">
                <a:latin typeface="Calibri"/>
              </a:rPr>
              <a:t>De optimale inductantiewaarde in parallel wordt dus  16.4 nH  de nodige lengte van de coax tussen de antenne en de aanpassing is 3.89 cm </a:t>
            </a:r>
            <a:endParaRPr sz="3000" b="0" i="0">
              <a:latin typeface="Calibri"/>
            </a:endParaRPr>
          </a:p>
          <a:p>
            <a:r>
              <a:rPr sz="3000" b="0" i="0">
                <a:latin typeface="Calibri"/>
              </a:rPr>
              <a:t>&lt;/p&gt;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###### circuit van de vierde oplossing.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### Oplossing 5: Oplossing 3 waarbij de condensator vervangen is door een open transmissielijn</a:t>
            </a:r>
            <a:endParaRPr sz="3000" b="0" i="0">
              <a:latin typeface="Calibri"/>
            </a:endParaRPr>
          </a:p>
          <a:p>
            <a:endParaRPr sz="3000" b="0" i="0">
              <a:latin typeface="Calibri"/>
            </a:endParaRPr>
          </a:p>
          <a:p>
            <a:r>
              <a:rPr sz="3000" b="0" i="0">
                <a:latin typeface="Calibri"/>
              </a:rPr>
              <a:t>De y = 1 - j 0.85 compenseren we door +j 0.85 vertrekkende vanuit g=0.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###### Smith kaart van de vijfde oplossing.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3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nameoutput_typetext</a:t>
            </a:r>
            <a:endParaRPr sz="30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3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nameoutput_typetext</a:t>
            </a:r>
            <a:endParaRPr sz="30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&lt;p class="alert alert-success"&gt;</a:t>
            </a:r>
            <a:endParaRPr sz="3000" b="0" i="0">
              <a:latin typeface="Calibri"/>
            </a:endParaRPr>
          </a:p>
          <a:p>
            <a:r>
              <a:rPr sz="3000" b="0" i="0">
                <a:latin typeface="Calibri"/>
              </a:rPr>
              <a:t>Het stukje open coax dat we moeten voorzien ter vervanging van de condensator is dus: 2.7 cm</a:t>
            </a:r>
            <a:endParaRPr sz="3000" b="0" i="0">
              <a:latin typeface="Calibri"/>
            </a:endParaRPr>
          </a:p>
          <a:p>
            <a:r>
              <a:rPr sz="3000" b="0" i="0">
                <a:latin typeface="Calibri"/>
              </a:rPr>
              <a:t>&lt;/p&gt;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###### circuit van de vijfde oplossing.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## Opgave</a:t>
            </a:r>
            <a:endParaRPr sz="3000" b="0" i="0">
              <a:latin typeface="Calibri"/>
            </a:endParaRPr>
          </a:p>
          <a:p>
            <a:endParaRPr sz="3000" b="0" i="0">
              <a:latin typeface="Calibri"/>
            </a:endParaRPr>
          </a:p>
          <a:p>
            <a:r>
              <a:rPr sz="3000" b="0" i="0">
                <a:latin typeface="Calibri"/>
              </a:rPr>
              <a:t>Gebruik je Smith kaart om een antenne van 110 Ohm aan te passen aan een coax van 50 Ohm voor een frequentie van 600 MHz ($\lambda$= 25 cm)? Welke verschillende oplossingen zijn er mogelijk?</a:t>
            </a:r>
            <a:endParaRPr sz="3000" b="0" i="0">
              <a:latin typeface="Calibri"/>
            </a:endParaRPr>
          </a:p>
          <a:p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### Oplossing 6: Oplossing 3 waarbij de condensator vervangen is door een kortgesloten transmissielijn</a:t>
            </a:r>
            <a:endParaRPr sz="3000" b="0" i="0">
              <a:latin typeface="Calibri"/>
            </a:endParaRPr>
          </a:p>
          <a:p>
            <a:endParaRPr sz="3000" b="0" i="0">
              <a:latin typeface="Calibri"/>
            </a:endParaRPr>
          </a:p>
          <a:p>
            <a:r>
              <a:rPr sz="3000" b="0" i="0">
                <a:latin typeface="Calibri"/>
              </a:rPr>
              <a:t>De y = 1 - j 0.85 compenseren we door +j 0.85 vertrekkende vanuit g=$\infty$.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###### Smith kaart van de zesde oplossing.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3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nameoutput_typetext</a:t>
            </a:r>
            <a:endParaRPr sz="30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3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nameoutput_typetext</a:t>
            </a:r>
            <a:endParaRPr sz="30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&lt;p class="alert alert-success"&gt;</a:t>
            </a:r>
            <a:endParaRPr sz="3000" b="0" i="0">
              <a:latin typeface="Calibri"/>
            </a:endParaRPr>
          </a:p>
          <a:p>
            <a:r>
              <a:rPr sz="3000" b="0" i="0">
                <a:latin typeface="Calibri"/>
              </a:rPr>
              <a:t>Het stukje kortgesloten coax dat we moeten voorzien ter vervanging van de condensator is dus: 8.96 cm</a:t>
            </a:r>
            <a:endParaRPr sz="3000" b="0" i="0">
              <a:latin typeface="Calibri"/>
            </a:endParaRPr>
          </a:p>
          <a:p>
            <a:r>
              <a:rPr sz="3000" b="0" i="0">
                <a:latin typeface="Calibri"/>
              </a:rPr>
              <a:t>&lt;/p&gt;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###### circuit van de zesde oplossing.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### Oplossing 7: Oplossing 4 waarbij het spoel vervangen is door een open transmissielijn</a:t>
            </a:r>
            <a:endParaRPr sz="3000" b="0" i="0">
              <a:latin typeface="Calibri"/>
            </a:endParaRPr>
          </a:p>
          <a:p>
            <a:endParaRPr sz="3000" b="0" i="0">
              <a:latin typeface="Calibri"/>
            </a:endParaRPr>
          </a:p>
          <a:p>
            <a:r>
              <a:rPr sz="3000" b="0" i="0">
                <a:latin typeface="Calibri"/>
              </a:rPr>
              <a:t>De y = 1 + j 0.85 compenseren we door -j 0.85 vertrekkende vanuit g=0.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###### Smith kaart van de zevende oplossing.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3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nameoutput_typetext</a:t>
            </a:r>
            <a:endParaRPr sz="30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3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nameoutput_typetext</a:t>
            </a:r>
            <a:endParaRPr sz="30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## Oplossing</a:t>
            </a:r>
            <a:endParaRPr sz="3000" b="0" i="0">
              <a:latin typeface="Calibri"/>
            </a:endParaRPr>
          </a:p>
          <a:p>
            <a:endParaRPr sz="3000" b="0" i="0">
              <a:latin typeface="Calibri"/>
            </a:endParaRPr>
          </a:p>
          <a:p>
            <a:r>
              <a:rPr sz="3000" b="0" i="0">
                <a:latin typeface="Calibri"/>
              </a:rPr>
              <a:t>Er zijn hiervoor 8 oplossingen mogelijk.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&lt;p class="alert alert-success"&gt;</a:t>
            </a:r>
            <a:endParaRPr sz="3000" b="0" i="0">
              <a:latin typeface="Calibri"/>
            </a:endParaRPr>
          </a:p>
          <a:p>
            <a:r>
              <a:rPr sz="3000" b="0" i="0">
                <a:latin typeface="Calibri"/>
              </a:rPr>
              <a:t>Het stukje open coax dat we moeten voorzien ter vervanging van het spoel is dus: 9.8 cm</a:t>
            </a:r>
            <a:endParaRPr sz="3000" b="0" i="0">
              <a:latin typeface="Calibri"/>
            </a:endParaRPr>
          </a:p>
          <a:p>
            <a:r>
              <a:rPr sz="3000" b="0" i="0">
                <a:latin typeface="Calibri"/>
              </a:rPr>
              <a:t>&lt;/p&gt;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###### circuit van de zevende oplossing.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### Oplossing 8: Oplossing 4 waarbij het spoel vervangen is door een kortgesloten transmissielijn</a:t>
            </a:r>
            <a:endParaRPr sz="3000" b="0" i="0">
              <a:latin typeface="Calibri"/>
            </a:endParaRPr>
          </a:p>
          <a:p>
            <a:endParaRPr sz="3000" b="0" i="0">
              <a:latin typeface="Calibri"/>
            </a:endParaRPr>
          </a:p>
          <a:p>
            <a:r>
              <a:rPr sz="3000" b="0" i="0">
                <a:latin typeface="Calibri"/>
              </a:rPr>
              <a:t>De y = 1 + j 0.85 compenseren we door -j 0.85 vertrekkende vanuit g=$\infty$.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###### Smith kaart van de achtste oplossing.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3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nameoutput_typetext</a:t>
            </a:r>
            <a:endParaRPr sz="30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3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nameoutput_typetext</a:t>
            </a:r>
            <a:endParaRPr sz="30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&lt;p class="alert alert-success"&gt;</a:t>
            </a:r>
            <a:endParaRPr sz="3000" b="0" i="0">
              <a:latin typeface="Calibri"/>
            </a:endParaRPr>
          </a:p>
          <a:p>
            <a:r>
              <a:rPr sz="3000" b="0" i="0">
                <a:latin typeface="Calibri"/>
              </a:rPr>
              <a:t>Het stukje kortgesloten coax dat we moeten voorzien ter vervanging van het spoel is dus: 3.5 cm</a:t>
            </a:r>
            <a:endParaRPr sz="3000" b="0" i="0">
              <a:latin typeface="Calibri"/>
            </a:endParaRPr>
          </a:p>
          <a:p>
            <a:r>
              <a:rPr sz="3000" b="0" i="0">
                <a:latin typeface="Calibri"/>
              </a:rPr>
              <a:t>&lt;/p&gt;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###### circuit van de achtste oplossing.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######  Overzicht</a:t>
            </a:r>
            <a:endParaRPr sz="3000" b="0" i="0">
              <a:latin typeface="Calibri"/>
            </a:endParaRPr>
          </a:p>
          <a:p>
            <a:r>
              <a:rPr sz="3000" b="0" i="0">
                <a:latin typeface="Calibri"/>
              </a:rPr>
              <a:t> </a:t>
            </a:r>
            <a:endParaRPr sz="3000" b="0" i="0">
              <a:latin typeface="Calibri"/>
            </a:endParaRPr>
          </a:p>
          <a:p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2500" b="0" i="0">
                <a:latin typeface="Calibri"/>
              </a:rPr>
              <a:t>### Oplossing 1: Bijplaatsen van een capaciteit in serie</a:t>
            </a:r>
            <a:endParaRPr sz="2500" b="0" i="0">
              <a:latin typeface="Calibri"/>
            </a:endParaRPr>
          </a:p>
          <a:p>
            <a:endParaRPr sz="2500" b="0" i="0">
              <a:latin typeface="Calibri"/>
            </a:endParaRPr>
          </a:p>
          <a:p>
            <a:r>
              <a:rPr sz="2500" b="0" i="0">
                <a:latin typeface="Calibri"/>
              </a:rPr>
              <a:t>Het imaginair deel van de impedantie van een condensator is negatief. We kunnen een bijgeplaatste condensator dus gebruiken om een positief imaginair deel te compenseren.  </a:t>
            </a:r>
            <a:endParaRPr sz="2500" b="0" i="0">
              <a:latin typeface="Calibri"/>
            </a:endParaRPr>
          </a:p>
          <a:p>
            <a:endParaRPr sz="2500" b="0" i="0">
              <a:latin typeface="Calibri"/>
            </a:endParaRPr>
          </a:p>
          <a:p>
            <a:r>
              <a:rPr sz="2500" b="0" i="0">
                <a:latin typeface="Calibri"/>
              </a:rPr>
              <a:t>We plaatsen $\frac{Z_L}{Z_0}=2.2$ op de Smith kaart (rode dot) en we zoeken waar we de r=1 cirkel snijden in het bovenste deel van de Smith kaart (groene dot).</a:t>
            </a:r>
            <a:endParaRPr sz="2500" b="0" i="0">
              <a:latin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###### Smith kaart van de eerste oplossing.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###### Berekening impedantie voor verschillende lengtes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&lt;p class="alert alert-success"&gt;</a:t>
            </a:r>
            <a:endParaRPr sz="3000" b="0" i="0">
              <a:latin typeface="Calibri"/>
            </a:endParaRPr>
          </a:p>
          <a:p>
            <a:r>
              <a:rPr sz="3000" b="0" i="0">
                <a:latin typeface="Calibri"/>
              </a:rPr>
              <a:t>De optimale condensatorwaarde in serie wordt dus  6.54 pF en de nodige lengte van de coax tussen de antenne en de aanpassing is 10.1 cm</a:t>
            </a:r>
            <a:endParaRPr sz="3000" b="0" i="0">
              <a:latin typeface="Calibri"/>
            </a:endParaRPr>
          </a:p>
          <a:p>
            <a:r>
              <a:rPr sz="3000" b="0" i="0">
                <a:latin typeface="Calibri"/>
              </a:rPr>
              <a:t>&lt;/p&gt;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D46983B72C424C88FBCD0E1DECCF85" ma:contentTypeVersion="12" ma:contentTypeDescription="Een nieuw document maken." ma:contentTypeScope="" ma:versionID="5846a7b120efa31d6a09f58a7faac088">
  <xsd:schema xmlns:xsd="http://www.w3.org/2001/XMLSchema" xmlns:xs="http://www.w3.org/2001/XMLSchema" xmlns:p="http://schemas.microsoft.com/office/2006/metadata/properties" xmlns:ns2="32eed89f-79b4-417e-a160-85df67bb5f7d" xmlns:ns3="d1743567-cb3e-4b14-8a71-e30f49f9e94e" targetNamespace="http://schemas.microsoft.com/office/2006/metadata/properties" ma:root="true" ma:fieldsID="31dca94b58fe67baedc934845f394aed" ns2:_="" ns3:_="">
    <xsd:import namespace="32eed89f-79b4-417e-a160-85df67bb5f7d"/>
    <xsd:import namespace="d1743567-cb3e-4b14-8a71-e30f49f9e94e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lcf76f155ced4ddcb4097134ff3c332f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DateTaken" minOccurs="0"/>
                <xsd:element ref="ns3:MediaServiceObjectDetectorVersion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eed89f-79b4-417e-a160-85df67bb5f7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1743567-cb3e-4b14-8a71-e30f49f9e94e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1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ED1BC25-83D8-41F7-BBD9-DAE88966D0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2eed89f-79b4-417e-a160-85df67bb5f7d"/>
    <ds:schemaRef ds:uri="d1743567-cb3e-4b14-8a71-e30f49f9e94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658</TotalTime>
  <Words>0</Words>
  <Application>Microsoft Office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Office-thema</vt:lpstr>
    </vt:vector>
  </TitlesOfParts>
  <Company>KUleuven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Cursus</dc:title>
  <dc:creator>Jan.Genoe@kuleuven.be</dc:creator>
  <cp:lastModifiedBy>Jan Genoe</cp:lastModifiedBy>
  <cp:revision>56</cp:revision>
  <dcterms:created xsi:type="dcterms:W3CDTF">2017-06-28T07:18:12Z</dcterms:created>
  <dcterms:modified xsi:type="dcterms:W3CDTF">2024-11-03T19:51:20Z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0eba32c-0974-4663-a3a1-3cd8c30938e9_Enabled">
    <vt:lpwstr>true</vt:lpwstr>
  </property>
  <property fmtid="{D5CDD505-2E9C-101B-9397-08002B2CF9AE}" pid="3" name="MSIP_Label_f0eba32c-0974-4663-a3a1-3cd8c30938e9_SetDate">
    <vt:lpwstr>2024-10-17T15:52:38Z</vt:lpwstr>
  </property>
  <property fmtid="{D5CDD505-2E9C-101B-9397-08002B2CF9AE}" pid="4" name="MSIP_Label_f0eba32c-0974-4663-a3a1-3cd8c30938e9_Method">
    <vt:lpwstr>Privileged</vt:lpwstr>
  </property>
  <property fmtid="{D5CDD505-2E9C-101B-9397-08002B2CF9AE}" pid="5" name="MSIP_Label_f0eba32c-0974-4663-a3a1-3cd8c30938e9_Name">
    <vt:lpwstr>Public - General - Unmarked</vt:lpwstr>
  </property>
  <property fmtid="{D5CDD505-2E9C-101B-9397-08002B2CF9AE}" pid="6" name="MSIP_Label_f0eba32c-0974-4663-a3a1-3cd8c30938e9_SiteId">
    <vt:lpwstr>a72d5a72-25ee-40f0-9bd1-067cb5b770d4</vt:lpwstr>
  </property>
  <property fmtid="{D5CDD505-2E9C-101B-9397-08002B2CF9AE}" pid="7" name="MSIP_Label_f0eba32c-0974-4663-a3a1-3cd8c30938e9_ActionId">
    <vt:lpwstr>fdd8f9f5-339b-486a-8f6c-0df41948ee7e</vt:lpwstr>
  </property>
  <property fmtid="{D5CDD505-2E9C-101B-9397-08002B2CF9AE}" pid="8" name="MSIP_Label_f0eba32c-0974-4663-a3a1-3cd8c30938e9_ContentBits">
    <vt:lpwstr>0</vt:lpwstr>
  </property>
</Properties>
</file>